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theme/themeOverride1.xml" ContentType="application/vnd.openxmlformats-officedocument.themeOverride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6.xml" ContentType="application/vnd.ms-office.chartcolorstyle+xml"/>
  <Override PartName="/ppt/charts/style6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60" r:id="rId3"/>
    <p:sldId id="268" r:id="rId4"/>
    <p:sldId id="269" r:id="rId5"/>
    <p:sldId id="270" r:id="rId6"/>
    <p:sldId id="275" r:id="rId7"/>
    <p:sldId id="276" r:id="rId8"/>
    <p:sldId id="265" r:id="rId9"/>
    <p:sldId id="273" r:id="rId10"/>
    <p:sldId id="274" r:id="rId11"/>
    <p:sldId id="272" r:id="rId12"/>
    <p:sldId id="271" r:id="rId13"/>
    <p:sldId id="258" r:id="rId14"/>
    <p:sldId id="266" r:id="rId1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33CC33"/>
    <a:srgbClr val="009900"/>
    <a:srgbClr val="66CCFF"/>
    <a:srgbClr val="422C16"/>
    <a:srgbClr val="0C788E"/>
    <a:srgbClr val="006666"/>
    <a:srgbClr val="660066"/>
    <a:srgbClr val="6600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5" autoAdjust="0"/>
    <p:restoredTop sz="93967" autoAdjust="0"/>
  </p:normalViewPr>
  <p:slideViewPr>
    <p:cSldViewPr>
      <p:cViewPr>
        <p:scale>
          <a:sx n="60" d="100"/>
          <a:sy n="60" d="100"/>
        </p:scale>
        <p:origin x="-155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%20Nese\Desktop\Valutazioni%20test%20ingresso%20Vico-De%20Vivo-Liceo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%20Nese\Desktop\Valutazioni%20test%20ingresso%20Vico-De%20Vivo-Lice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%20Nese\Desktop\Valutazioni%20test%20ingresso%20Vico-De%20Vivo-Lice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%20Nese\Desktop\Valutazioni%20test%20ingresso%20Vico-De%20Vivo-Lice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%20Nese\Desktop\Valutazioni%20test%20ingresso%20Vico-De%20Vivo-Lice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%20Nese\Desktop\Valutazioni%20test%20ingresso%20Vico-De%20Vivo-Lice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es%20Nese\Desktop\Valutazioni%20test%20ingresso%20Vico-De%20Vivo-Liceo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Foglio_di_lavoro_di_Microsoft_Excel2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oglio_di_lavoro_di_Microsoft_Excel3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IIS Vico-De Vivo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Foglio1!$A$3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Foglio1!$B$2:$H$2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Foglio1!$B$3:$H$3</c:f>
              <c:numCache>
                <c:formatCode>General</c:formatCode>
                <c:ptCount val="7"/>
                <c:pt idx="0">
                  <c:v>18</c:v>
                </c:pt>
                <c:pt idx="1">
                  <c:v>13</c:v>
                </c:pt>
                <c:pt idx="2">
                  <c:v>5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Foglio1!$A$4</c:f>
              <c:strCache>
                <c:ptCount val="1"/>
                <c:pt idx="0">
                  <c:v>Matematica</c:v>
                </c:pt>
              </c:strCache>
            </c:strRef>
          </c:tx>
          <c:invertIfNegative val="0"/>
          <c:cat>
            <c:numRef>
              <c:f>Foglio1!$B$2:$H$2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Foglio1!$B$4:$H$4</c:f>
              <c:numCache>
                <c:formatCode>General</c:formatCode>
                <c:ptCount val="7"/>
                <c:pt idx="0">
                  <c:v>12</c:v>
                </c:pt>
                <c:pt idx="1">
                  <c:v>8</c:v>
                </c:pt>
                <c:pt idx="2">
                  <c:v>8</c:v>
                </c:pt>
                <c:pt idx="3">
                  <c:v>6</c:v>
                </c:pt>
                <c:pt idx="4">
                  <c:v>1</c:v>
                </c:pt>
                <c:pt idx="5">
                  <c:v>4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Foglio1!$A$5</c:f>
              <c:strCache>
                <c:ptCount val="1"/>
                <c:pt idx="0">
                  <c:v>Lingua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numRef>
              <c:f>Foglio1!$B$2:$H$2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Foglio1!$B$5:$H$5</c:f>
              <c:numCache>
                <c:formatCode>General</c:formatCode>
                <c:ptCount val="7"/>
                <c:pt idx="0">
                  <c:v>5</c:v>
                </c:pt>
                <c:pt idx="1">
                  <c:v>18</c:v>
                </c:pt>
                <c:pt idx="2">
                  <c:v>13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43892096"/>
        <c:axId val="63215488"/>
        <c:axId val="0"/>
      </c:bar3DChart>
      <c:catAx>
        <c:axId val="43892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3215488"/>
        <c:crosses val="autoZero"/>
        <c:auto val="1"/>
        <c:lblAlgn val="ctr"/>
        <c:lblOffset val="100"/>
        <c:noMultiLvlLbl val="0"/>
      </c:catAx>
      <c:valAx>
        <c:axId val="6321548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4389209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Foglio1!$A$65</c:f>
              <c:strCache>
                <c:ptCount val="1"/>
                <c:pt idx="0">
                  <c:v>Scuola secondaria II° grado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strRef>
              <c:f>Foglio1!$B$64:$I$64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10 e lode</c:v>
                </c:pt>
              </c:strCache>
            </c:strRef>
          </c:cat>
          <c:val>
            <c:numRef>
              <c:f>Foglio1!$B$65:$I$65</c:f>
              <c:numCache>
                <c:formatCode>0</c:formatCode>
                <c:ptCount val="8"/>
                <c:pt idx="0">
                  <c:v>7.578008915304606</c:v>
                </c:pt>
                <c:pt idx="1">
                  <c:v>18.276374442793461</c:v>
                </c:pt>
                <c:pt idx="2">
                  <c:v>34.472511144130756</c:v>
                </c:pt>
                <c:pt idx="3">
                  <c:v>26.151560178306095</c:v>
                </c:pt>
                <c:pt idx="4">
                  <c:v>10.549777117384844</c:v>
                </c:pt>
                <c:pt idx="5">
                  <c:v>2.526002971768202</c:v>
                </c:pt>
                <c:pt idx="6">
                  <c:v>0.44576523031203563</c:v>
                </c:pt>
              </c:numCache>
            </c:numRef>
          </c:val>
        </c:ser>
        <c:ser>
          <c:idx val="1"/>
          <c:order val="1"/>
          <c:tx>
            <c:strRef>
              <c:f>Foglio1!$A$66</c:f>
              <c:strCache>
                <c:ptCount val="1"/>
                <c:pt idx="0">
                  <c:v>Voto ammissione esame di stato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Foglio1!$B$64:$I$64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10 e lode</c:v>
                </c:pt>
              </c:strCache>
            </c:strRef>
          </c:cat>
          <c:val>
            <c:numRef>
              <c:f>Foglio1!$B$66:$I$66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35</c:v>
                </c:pt>
                <c:pt idx="3">
                  <c:v>23</c:v>
                </c:pt>
                <c:pt idx="4">
                  <c:v>18</c:v>
                </c:pt>
                <c:pt idx="5">
                  <c:v>13</c:v>
                </c:pt>
                <c:pt idx="6">
                  <c:v>6</c:v>
                </c:pt>
              </c:numCache>
            </c:numRef>
          </c:val>
        </c:ser>
        <c:ser>
          <c:idx val="2"/>
          <c:order val="2"/>
          <c:tx>
            <c:strRef>
              <c:f>Foglio1!$A$67</c:f>
              <c:strCache>
                <c:ptCount val="1"/>
                <c:pt idx="0">
                  <c:v>Voto esame di stato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Foglio1!$B$64:$I$64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10 e lode</c:v>
                </c:pt>
              </c:strCache>
            </c:strRef>
          </c:cat>
          <c:val>
            <c:numRef>
              <c:f>Foglio1!$B$67:$I$67</c:f>
              <c:numCache>
                <c:formatCode>General</c:formatCode>
                <c:ptCount val="8"/>
                <c:pt idx="2">
                  <c:v>21</c:v>
                </c:pt>
                <c:pt idx="3">
                  <c:v>32</c:v>
                </c:pt>
                <c:pt idx="4">
                  <c:v>22</c:v>
                </c:pt>
                <c:pt idx="5">
                  <c:v>20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203159040"/>
        <c:axId val="203160960"/>
        <c:axId val="0"/>
      </c:bar3DChart>
      <c:catAx>
        <c:axId val="203159040"/>
        <c:scaling>
          <c:orientation val="minMax"/>
        </c:scaling>
        <c:delete val="0"/>
        <c:axPos val="b"/>
        <c:majorTickMark val="none"/>
        <c:minorTickMark val="none"/>
        <c:tickLblPos val="nextTo"/>
        <c:crossAx val="203160960"/>
        <c:crosses val="autoZero"/>
        <c:auto val="1"/>
        <c:lblAlgn val="ctr"/>
        <c:lblOffset val="100"/>
        <c:noMultiLvlLbl val="0"/>
      </c:catAx>
      <c:valAx>
        <c:axId val="203160960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spPr>
          <a:ln w="9525">
            <a:noFill/>
          </a:ln>
        </c:spPr>
        <c:crossAx val="2031590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Liceo Classico</a:t>
            </a:r>
          </a:p>
        </c:rich>
      </c:tx>
      <c:layout>
        <c:manualLayout>
          <c:xMode val="edge"/>
          <c:yMode val="edge"/>
          <c:x val="0.32360411198600175"/>
          <c:y val="2.7777777777777776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Foglio1!$A$14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Foglio1!$B$13:$H$13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Foglio1!$B$14:$H$14</c:f>
              <c:numCache>
                <c:formatCode>General</c:formatCode>
                <c:ptCount val="7"/>
                <c:pt idx="1">
                  <c:v>2</c:v>
                </c:pt>
                <c:pt idx="2">
                  <c:v>8</c:v>
                </c:pt>
                <c:pt idx="3">
                  <c:v>17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Foglio1!$A$15</c:f>
              <c:strCache>
                <c:ptCount val="1"/>
                <c:pt idx="0">
                  <c:v>Lingua Inglese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numRef>
              <c:f>Foglio1!$B$13:$H$13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Foglio1!$B$15:$H$15</c:f>
              <c:numCache>
                <c:formatCode>General</c:formatCode>
                <c:ptCount val="7"/>
                <c:pt idx="1">
                  <c:v>4</c:v>
                </c:pt>
                <c:pt idx="2">
                  <c:v>5</c:v>
                </c:pt>
                <c:pt idx="3">
                  <c:v>9</c:v>
                </c:pt>
                <c:pt idx="4">
                  <c:v>9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Foglio1!$A$16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cat>
            <c:numRef>
              <c:f>Foglio1!$B$13:$H$13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Foglio1!$B$16:$H$16</c:f>
              <c:numCache>
                <c:formatCode>General</c:formatCode>
                <c:ptCount val="7"/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5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Foglio1!$A$17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Foglio1!$B$13:$H$13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Foglio1!$B$17:$H$17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5</c:v>
                </c:pt>
                <c:pt idx="3">
                  <c:v>9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63855616"/>
        <c:axId val="67983232"/>
        <c:axId val="0"/>
      </c:bar3DChart>
      <c:catAx>
        <c:axId val="63855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7983232"/>
        <c:crosses val="autoZero"/>
        <c:auto val="1"/>
        <c:lblAlgn val="ctr"/>
        <c:lblOffset val="100"/>
        <c:noMultiLvlLbl val="0"/>
      </c:catAx>
      <c:valAx>
        <c:axId val="6798323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6385561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Liceo</a:t>
            </a:r>
            <a:r>
              <a:rPr lang="it-IT" baseline="0"/>
              <a:t> Musicale</a:t>
            </a:r>
            <a:endParaRPr lang="it-IT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Foglio1!$A$22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Foglio1!$B$21:$H$21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Foglio1!$B$22:$H$22</c:f>
              <c:numCache>
                <c:formatCode>General</c:formatCode>
                <c:ptCount val="7"/>
                <c:pt idx="0">
                  <c:v>0</c:v>
                </c:pt>
                <c:pt idx="1">
                  <c:v>3</c:v>
                </c:pt>
                <c:pt idx="2">
                  <c:v>7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Foglio1!$A$23</c:f>
              <c:strCache>
                <c:ptCount val="1"/>
                <c:pt idx="0">
                  <c:v>Lingua Inglese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numRef>
              <c:f>Foglio1!$B$21:$H$21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Foglio1!$B$23:$H$23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Foglio1!$A$24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rgbClr val="0099CC"/>
            </a:solidFill>
          </c:spPr>
          <c:invertIfNegative val="0"/>
          <c:cat>
            <c:numRef>
              <c:f>Foglio1!$B$21:$H$21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Foglio1!$B$24:$H$24</c:f>
              <c:numCache>
                <c:formatCode>General</c:formatCode>
                <c:ptCount val="7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1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Foglio1!$A$25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Foglio1!$B$21:$H$21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Foglio1!$B$25:$H$25</c:f>
              <c:numCache>
                <c:formatCode>General</c:formatCode>
                <c:ptCount val="7"/>
                <c:pt idx="0">
                  <c:v>1</c:v>
                </c:pt>
                <c:pt idx="1">
                  <c:v>4</c:v>
                </c:pt>
                <c:pt idx="2">
                  <c:v>6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65922176"/>
        <c:axId val="65923712"/>
        <c:axId val="0"/>
      </c:bar3DChart>
      <c:catAx>
        <c:axId val="65922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5923712"/>
        <c:crosses val="autoZero"/>
        <c:auto val="1"/>
        <c:lblAlgn val="ctr"/>
        <c:lblOffset val="100"/>
        <c:noMultiLvlLbl val="0"/>
      </c:catAx>
      <c:valAx>
        <c:axId val="659237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6592217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Liceo Scientifico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Foglio1!$A$30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Foglio1!$B$29:$H$29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Foglio1!$B$30:$H$30</c:f>
              <c:numCache>
                <c:formatCode>General</c:formatCode>
                <c:ptCount val="7"/>
                <c:pt idx="0">
                  <c:v>0</c:v>
                </c:pt>
                <c:pt idx="1">
                  <c:v>9</c:v>
                </c:pt>
                <c:pt idx="2">
                  <c:v>30</c:v>
                </c:pt>
                <c:pt idx="3">
                  <c:v>16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Foglio1!$A$31</c:f>
              <c:strCache>
                <c:ptCount val="1"/>
                <c:pt idx="0">
                  <c:v>Lingua Inglese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numRef>
              <c:f>Foglio1!$B$29:$H$29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Foglio1!$B$31:$H$31</c:f>
              <c:numCache>
                <c:formatCode>General</c:formatCode>
                <c:ptCount val="7"/>
                <c:pt idx="0">
                  <c:v>1</c:v>
                </c:pt>
                <c:pt idx="1">
                  <c:v>6</c:v>
                </c:pt>
                <c:pt idx="2">
                  <c:v>21</c:v>
                </c:pt>
                <c:pt idx="3">
                  <c:v>18</c:v>
                </c:pt>
                <c:pt idx="4">
                  <c:v>7</c:v>
                </c:pt>
                <c:pt idx="5">
                  <c:v>4</c:v>
                </c:pt>
                <c:pt idx="6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Foglio1!$A$32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rgbClr val="0099CC"/>
            </a:solidFill>
          </c:spPr>
          <c:invertIfNegative val="0"/>
          <c:cat>
            <c:numRef>
              <c:f>Foglio1!$B$29:$H$29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Foglio1!$B$32:$H$32</c:f>
              <c:numCache>
                <c:formatCode>General</c:formatCode>
                <c:ptCount val="7"/>
                <c:pt idx="0">
                  <c:v>3</c:v>
                </c:pt>
                <c:pt idx="1">
                  <c:v>6</c:v>
                </c:pt>
                <c:pt idx="2">
                  <c:v>20</c:v>
                </c:pt>
                <c:pt idx="3">
                  <c:v>17</c:v>
                </c:pt>
                <c:pt idx="4">
                  <c:v>12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Foglio1!$A$33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Foglio1!$B$29:$H$29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Foglio1!$B$33:$H$33</c:f>
              <c:numCache>
                <c:formatCode>General</c:formatCode>
                <c:ptCount val="7"/>
                <c:pt idx="0">
                  <c:v>0</c:v>
                </c:pt>
                <c:pt idx="1">
                  <c:v>16</c:v>
                </c:pt>
                <c:pt idx="2">
                  <c:v>22</c:v>
                </c:pt>
                <c:pt idx="3">
                  <c:v>12</c:v>
                </c:pt>
                <c:pt idx="4">
                  <c:v>6</c:v>
                </c:pt>
                <c:pt idx="5">
                  <c:v>2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91416448"/>
        <c:axId val="91417984"/>
        <c:axId val="0"/>
      </c:bar3DChart>
      <c:catAx>
        <c:axId val="9141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1417984"/>
        <c:crosses val="autoZero"/>
        <c:auto val="1"/>
        <c:lblAlgn val="ctr"/>
        <c:lblOffset val="100"/>
        <c:noMultiLvlLbl val="0"/>
      </c:catAx>
      <c:valAx>
        <c:axId val="91417984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914164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Liceo Linguistico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Foglio1!$A$38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Foglio1!$B$37:$H$37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Foglio1!$B$38:$H$38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15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Foglio1!$A$39</c:f>
              <c:strCache>
                <c:ptCount val="1"/>
                <c:pt idx="0">
                  <c:v>Lingua Inglese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numRef>
              <c:f>Foglio1!$B$37:$H$37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Foglio1!$B$39:$H$39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9</c:v>
                </c:pt>
                <c:pt idx="3">
                  <c:v>9</c:v>
                </c:pt>
                <c:pt idx="4">
                  <c:v>4</c:v>
                </c:pt>
                <c:pt idx="5">
                  <c:v>3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Foglio1!$A$40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rgbClr val="0099CC"/>
            </a:solidFill>
          </c:spPr>
          <c:invertIfNegative val="0"/>
          <c:cat>
            <c:numRef>
              <c:f>Foglio1!$B$37:$H$37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Foglio1!$B$40:$H$40</c:f>
              <c:numCache>
                <c:formatCode>General</c:formatCode>
                <c:ptCount val="7"/>
                <c:pt idx="0">
                  <c:v>2</c:v>
                </c:pt>
                <c:pt idx="1">
                  <c:v>8</c:v>
                </c:pt>
                <c:pt idx="2">
                  <c:v>7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Foglio1!$A$41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Foglio1!$B$37:$H$37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Foglio1!$B$41:$H$41</c:f>
              <c:numCache>
                <c:formatCode>General</c:formatCode>
                <c:ptCount val="7"/>
                <c:pt idx="0">
                  <c:v>2</c:v>
                </c:pt>
                <c:pt idx="1">
                  <c:v>5</c:v>
                </c:pt>
                <c:pt idx="2">
                  <c:v>14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67838720"/>
        <c:axId val="67840256"/>
        <c:axId val="0"/>
      </c:bar3DChart>
      <c:catAx>
        <c:axId val="67838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67840256"/>
        <c:crosses val="autoZero"/>
        <c:auto val="1"/>
        <c:lblAlgn val="ctr"/>
        <c:lblOffset val="100"/>
        <c:noMultiLvlLbl val="0"/>
      </c:catAx>
      <c:valAx>
        <c:axId val="678402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678387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/>
              <a:t>Liceo Scienze Applicate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Foglio1!$A$46</c:f>
              <c:strCache>
                <c:ptCount val="1"/>
                <c:pt idx="0">
                  <c:v>Italiano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numRef>
              <c:f>Foglio1!$B$45:$H$45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Foglio1!$B$46:$H$46</c:f>
              <c:numCache>
                <c:formatCode>General</c:formatCode>
                <c:ptCount val="7"/>
                <c:pt idx="0">
                  <c:v>0</c:v>
                </c:pt>
                <c:pt idx="1">
                  <c:v>2</c:v>
                </c:pt>
                <c:pt idx="2">
                  <c:v>7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Foglio1!$A$47</c:f>
              <c:strCache>
                <c:ptCount val="1"/>
                <c:pt idx="0">
                  <c:v>Lingua Inglese</c:v>
                </c:pt>
              </c:strCache>
            </c:strRef>
          </c:tx>
          <c:spPr>
            <a:solidFill>
              <a:srgbClr val="33CC33"/>
            </a:solidFill>
          </c:spPr>
          <c:invertIfNegative val="0"/>
          <c:cat>
            <c:numRef>
              <c:f>Foglio1!$B$45:$H$45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Foglio1!$B$47:$H$47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7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Foglio1!$A$48</c:f>
              <c:strCache>
                <c:ptCount val="1"/>
                <c:pt idx="0">
                  <c:v>Matematica</c:v>
                </c:pt>
              </c:strCache>
            </c:strRef>
          </c:tx>
          <c:spPr>
            <a:solidFill>
              <a:srgbClr val="0099CC"/>
            </a:solidFill>
          </c:spPr>
          <c:invertIfNegative val="0"/>
          <c:cat>
            <c:numRef>
              <c:f>Foglio1!$B$45:$H$45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Foglio1!$B$48:$H$48</c:f>
              <c:numCache>
                <c:formatCode>General</c:formatCode>
                <c:ptCount val="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Foglio1!$A$49</c:f>
              <c:strCache>
                <c:ptCount val="1"/>
                <c:pt idx="0">
                  <c:v>Scienze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numRef>
              <c:f>Foglio1!$B$45:$H$45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Foglio1!$B$49:$H$49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7</c:v>
                </c:pt>
                <c:pt idx="3">
                  <c:v>6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box"/>
        <c:axId val="82198528"/>
        <c:axId val="82200064"/>
        <c:axId val="0"/>
      </c:bar3DChart>
      <c:catAx>
        <c:axId val="82198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2200064"/>
        <c:crosses val="autoZero"/>
        <c:auto val="1"/>
        <c:lblAlgn val="ctr"/>
        <c:lblOffset val="100"/>
        <c:noMultiLvlLbl val="0"/>
      </c:catAx>
      <c:valAx>
        <c:axId val="822000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219852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="1"/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Foglio1!$A$2:$A$8</c:f>
              <c:strCache>
                <c:ptCount val="7"/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  <c:pt idx="4">
                  <c:v>nove</c:v>
                </c:pt>
                <c:pt idx="5">
                  <c:v>dieci</c:v>
                </c:pt>
                <c:pt idx="6">
                  <c:v>10 e lode</c:v>
                </c:pt>
              </c:strCache>
            </c:strRef>
          </c:cat>
          <c:val>
            <c:numRef>
              <c:f>Foglio1!$B$2:$B$9</c:f>
              <c:numCache>
                <c:formatCode>0.00%</c:formatCode>
                <c:ptCount val="8"/>
                <c:pt idx="1">
                  <c:v>0.2109</c:v>
                </c:pt>
                <c:pt idx="2">
                  <c:v>0.31640000000000001</c:v>
                </c:pt>
                <c:pt idx="3">
                  <c:v>0.22270000000000001</c:v>
                </c:pt>
                <c:pt idx="4">
                  <c:v>0.20699999999999999</c:v>
                </c:pt>
                <c:pt idx="5">
                  <c:v>2.3400000000000001E-2</c:v>
                </c:pt>
                <c:pt idx="6">
                  <c:v>1.95E-2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Colonna2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Foglio1!$A$2:$A$8</c:f>
              <c:strCache>
                <c:ptCount val="7"/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  <c:pt idx="4">
                  <c:v>nove</c:v>
                </c:pt>
                <c:pt idx="5">
                  <c:v>dieci</c:v>
                </c:pt>
                <c:pt idx="6">
                  <c:v>10 e lode</c:v>
                </c:pt>
              </c:strCache>
            </c:strRef>
          </c:cat>
          <c:val>
            <c:numRef>
              <c:f>Foglio1!$C$2:$C$9</c:f>
              <c:numCache>
                <c:formatCode>General</c:formatCode>
                <c:ptCount val="8"/>
              </c:numCache>
            </c:numRef>
          </c:val>
          <c:smooth val="0"/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Colonna3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Foglio1!$A$2:$A$8</c:f>
              <c:strCache>
                <c:ptCount val="7"/>
                <c:pt idx="1">
                  <c:v>sei</c:v>
                </c:pt>
                <c:pt idx="2">
                  <c:v>sette</c:v>
                </c:pt>
                <c:pt idx="3">
                  <c:v>otto</c:v>
                </c:pt>
                <c:pt idx="4">
                  <c:v>nove</c:v>
                </c:pt>
                <c:pt idx="5">
                  <c:v>dieci</c:v>
                </c:pt>
                <c:pt idx="6">
                  <c:v>10 e lode</c:v>
                </c:pt>
              </c:strCache>
            </c:strRef>
          </c:cat>
          <c:val>
            <c:numRef>
              <c:f>Foglio1!$D$2:$D$9</c:f>
              <c:numCache>
                <c:formatCode>General</c:formatCode>
                <c:ptCount val="8"/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7974400"/>
        <c:axId val="207975936"/>
      </c:lineChart>
      <c:catAx>
        <c:axId val="2079744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 b="1"/>
            </a:pPr>
            <a:endParaRPr lang="it-IT"/>
          </a:p>
        </c:txPr>
        <c:crossAx val="207975936"/>
        <c:crosses val="autoZero"/>
        <c:auto val="1"/>
        <c:lblAlgn val="ctr"/>
        <c:lblOffset val="100"/>
        <c:noMultiLvlLbl val="0"/>
      </c:catAx>
      <c:valAx>
        <c:axId val="2079759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7974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ln w="571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57150">
                <a:solidFill>
                  <a:srgbClr val="FF000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QUATTRO</c:v>
                </c:pt>
                <c:pt idx="1">
                  <c:v>CINQUE</c:v>
                </c:pt>
                <c:pt idx="2">
                  <c:v>SEI</c:v>
                </c:pt>
                <c:pt idx="3">
                  <c:v>SETTE</c:v>
                </c:pt>
                <c:pt idx="4">
                  <c:v>OTTO</c:v>
                </c:pt>
                <c:pt idx="5">
                  <c:v>NOVE</c:v>
                </c:pt>
                <c:pt idx="6">
                  <c:v>DIECI</c:v>
                </c:pt>
              </c:strCache>
            </c:strRef>
          </c:cat>
          <c:val>
            <c:numRef>
              <c:f>Foglio1!$B$2:$B$8</c:f>
              <c:numCache>
                <c:formatCode>0%</c:formatCode>
                <c:ptCount val="7"/>
                <c:pt idx="0">
                  <c:v>0.01</c:v>
                </c:pt>
                <c:pt idx="1">
                  <c:v>0.04</c:v>
                </c:pt>
                <c:pt idx="2">
                  <c:v>0.35</c:v>
                </c:pt>
                <c:pt idx="3">
                  <c:v>0.23</c:v>
                </c:pt>
                <c:pt idx="4">
                  <c:v>0.18</c:v>
                </c:pt>
                <c:pt idx="5">
                  <c:v>0.13</c:v>
                </c:pt>
                <c:pt idx="6">
                  <c:v>0.06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Colonna1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QUATTRO</c:v>
                </c:pt>
                <c:pt idx="1">
                  <c:v>CINQUE</c:v>
                </c:pt>
                <c:pt idx="2">
                  <c:v>SEI</c:v>
                </c:pt>
                <c:pt idx="3">
                  <c:v>SETTE</c:v>
                </c:pt>
                <c:pt idx="4">
                  <c:v>OTTO</c:v>
                </c:pt>
                <c:pt idx="5">
                  <c:v>NOVE</c:v>
                </c:pt>
                <c:pt idx="6">
                  <c:v>DIECI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</c:numCache>
            </c:numRef>
          </c:val>
          <c:smooth val="0"/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Colonna2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Foglio1!$A$2:$A$8</c:f>
              <c:strCache>
                <c:ptCount val="7"/>
                <c:pt idx="0">
                  <c:v>QUATTRO</c:v>
                </c:pt>
                <c:pt idx="1">
                  <c:v>CINQUE</c:v>
                </c:pt>
                <c:pt idx="2">
                  <c:v>SEI</c:v>
                </c:pt>
                <c:pt idx="3">
                  <c:v>SETTE</c:v>
                </c:pt>
                <c:pt idx="4">
                  <c:v>OTTO</c:v>
                </c:pt>
                <c:pt idx="5">
                  <c:v>NOVE</c:v>
                </c:pt>
                <c:pt idx="6">
                  <c:v>DIECI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08557184"/>
        <c:axId val="208558720"/>
      </c:lineChart>
      <c:catAx>
        <c:axId val="20855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558720"/>
        <c:crosses val="autoZero"/>
        <c:auto val="1"/>
        <c:lblAlgn val="ctr"/>
        <c:lblOffset val="100"/>
        <c:noMultiLvlLbl val="0"/>
      </c:catAx>
      <c:valAx>
        <c:axId val="208558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855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Foglio1!$A$65</c:f>
              <c:strCache>
                <c:ptCount val="1"/>
                <c:pt idx="0">
                  <c:v>Scuola secondaria II° grado</c:v>
                </c:pt>
              </c:strCache>
            </c:strRef>
          </c:tx>
          <c:marker>
            <c:spPr>
              <a:solidFill>
                <a:srgbClr val="FFFF00"/>
              </a:solidFill>
            </c:spPr>
          </c:marker>
          <c:cat>
            <c:strRef>
              <c:f>Foglio1!$B$64:$I$64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10 e lode</c:v>
                </c:pt>
              </c:strCache>
            </c:strRef>
          </c:cat>
          <c:val>
            <c:numRef>
              <c:f>Foglio1!$B$65:$I$65</c:f>
              <c:numCache>
                <c:formatCode>0</c:formatCode>
                <c:ptCount val="8"/>
                <c:pt idx="0">
                  <c:v>7.578008915304606</c:v>
                </c:pt>
                <c:pt idx="1">
                  <c:v>18.276374442793461</c:v>
                </c:pt>
                <c:pt idx="2">
                  <c:v>34.472511144130756</c:v>
                </c:pt>
                <c:pt idx="3">
                  <c:v>26.151560178306095</c:v>
                </c:pt>
                <c:pt idx="4">
                  <c:v>10.549777117384844</c:v>
                </c:pt>
                <c:pt idx="5">
                  <c:v>2.526002971768202</c:v>
                </c:pt>
                <c:pt idx="6">
                  <c:v>0.44576523031203563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Foglio1!$A$66</c:f>
              <c:strCache>
                <c:ptCount val="1"/>
                <c:pt idx="0">
                  <c:v>Voto ammissione esame di stato</c:v>
                </c:pt>
              </c:strCache>
            </c:strRef>
          </c:tx>
          <c:cat>
            <c:strRef>
              <c:f>Foglio1!$B$64:$I$64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10 e lode</c:v>
                </c:pt>
              </c:strCache>
            </c:strRef>
          </c:cat>
          <c:val>
            <c:numRef>
              <c:f>Foglio1!$B$66:$I$66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35</c:v>
                </c:pt>
                <c:pt idx="3">
                  <c:v>23</c:v>
                </c:pt>
                <c:pt idx="4">
                  <c:v>18</c:v>
                </c:pt>
                <c:pt idx="5">
                  <c:v>13</c:v>
                </c:pt>
                <c:pt idx="6">
                  <c:v>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Foglio1!$A$67</c:f>
              <c:strCache>
                <c:ptCount val="1"/>
                <c:pt idx="0">
                  <c:v>Voto esame di stato</c:v>
                </c:pt>
              </c:strCache>
            </c:strRef>
          </c:tx>
          <c:cat>
            <c:strRef>
              <c:f>Foglio1!$B$64:$I$64</c:f>
              <c:strCach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10 e lode</c:v>
                </c:pt>
              </c:strCache>
            </c:strRef>
          </c:cat>
          <c:val>
            <c:numRef>
              <c:f>Foglio1!$B$67:$I$67</c:f>
              <c:numCache>
                <c:formatCode>General</c:formatCode>
                <c:ptCount val="8"/>
                <c:pt idx="2">
                  <c:v>21</c:v>
                </c:pt>
                <c:pt idx="3">
                  <c:v>32</c:v>
                </c:pt>
                <c:pt idx="4">
                  <c:v>22</c:v>
                </c:pt>
                <c:pt idx="5">
                  <c:v>20</c:v>
                </c:pt>
                <c:pt idx="6">
                  <c:v>3</c:v>
                </c:pt>
                <c:pt idx="7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229120"/>
        <c:axId val="62314368"/>
      </c:lineChart>
      <c:catAx>
        <c:axId val="62229120"/>
        <c:scaling>
          <c:orientation val="minMax"/>
        </c:scaling>
        <c:delete val="0"/>
        <c:axPos val="b"/>
        <c:majorTickMark val="none"/>
        <c:minorTickMark val="none"/>
        <c:tickLblPos val="nextTo"/>
        <c:crossAx val="62314368"/>
        <c:crosses val="autoZero"/>
        <c:auto val="1"/>
        <c:lblAlgn val="ctr"/>
        <c:lblOffset val="100"/>
        <c:noMultiLvlLbl val="0"/>
      </c:catAx>
      <c:valAx>
        <c:axId val="62314368"/>
        <c:scaling>
          <c:orientation val="minMax"/>
          <c:max val="40"/>
          <c:min val="0"/>
        </c:scaling>
        <c:delete val="0"/>
        <c:axPos val="l"/>
        <c:majorGridlines/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crossAx val="62229120"/>
        <c:crosses val="autoZero"/>
        <c:crossBetween val="between"/>
        <c:majorUnit val="5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B8469D-0FD2-46EC-808B-B011E0F37375}" type="doc">
      <dgm:prSet loTypeId="urn:microsoft.com/office/officeart/2005/8/layout/arrow2" loCatId="process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it-IT"/>
        </a:p>
      </dgm:t>
    </dgm:pt>
    <dgm:pt modelId="{09AF6D01-25D5-4674-8792-41BDDDB8C667}">
      <dgm:prSet phldrT="[Testo]" custT="1"/>
      <dgm:spPr/>
      <dgm:t>
        <a:bodyPr/>
        <a:lstStyle/>
        <a:p>
          <a:pPr algn="ctr"/>
          <a:r>
            <a:rPr lang="it-IT" sz="1600" b="1" dirty="0" smtClean="0"/>
            <a:t>Risultati ammissione Esame di Stato</a:t>
          </a:r>
          <a:endParaRPr lang="it-IT" sz="1600" b="1" dirty="0"/>
        </a:p>
      </dgm:t>
    </dgm:pt>
    <dgm:pt modelId="{FF6F8B41-A800-4973-A287-EB4BFB7EB42C}" type="parTrans" cxnId="{52EFB0D2-CAE6-4FDC-9BFA-D2FDF6C1BFC8}">
      <dgm:prSet/>
      <dgm:spPr/>
      <dgm:t>
        <a:bodyPr/>
        <a:lstStyle/>
        <a:p>
          <a:endParaRPr lang="it-IT"/>
        </a:p>
      </dgm:t>
    </dgm:pt>
    <dgm:pt modelId="{E1E9F8C5-0D5B-49C3-B13C-93863273DCC0}" type="sibTrans" cxnId="{52EFB0D2-CAE6-4FDC-9BFA-D2FDF6C1BFC8}">
      <dgm:prSet/>
      <dgm:spPr/>
      <dgm:t>
        <a:bodyPr/>
        <a:lstStyle/>
        <a:p>
          <a:endParaRPr lang="it-IT"/>
        </a:p>
      </dgm:t>
    </dgm:pt>
    <dgm:pt modelId="{DF0BB299-40FD-40A6-BECD-C21183BE8B85}">
      <dgm:prSet phldrT="[Testo]" custT="1"/>
      <dgm:spPr/>
      <dgm:t>
        <a:bodyPr/>
        <a:lstStyle/>
        <a:p>
          <a:pPr algn="ctr"/>
          <a:r>
            <a:rPr lang="it-IT" sz="1800" b="1" dirty="0" smtClean="0"/>
            <a:t>Valutazione Esame di Stato</a:t>
          </a:r>
          <a:endParaRPr lang="it-IT" sz="1800" b="1" dirty="0"/>
        </a:p>
      </dgm:t>
    </dgm:pt>
    <dgm:pt modelId="{2DA7E918-AD04-4D0D-84BA-033EB2BE59A4}" type="parTrans" cxnId="{C8936342-C805-41E4-967F-6B24F58EFB95}">
      <dgm:prSet/>
      <dgm:spPr/>
      <dgm:t>
        <a:bodyPr/>
        <a:lstStyle/>
        <a:p>
          <a:endParaRPr lang="it-IT"/>
        </a:p>
      </dgm:t>
    </dgm:pt>
    <dgm:pt modelId="{2C8941D4-DDC3-483C-A632-DA302089E73E}" type="sibTrans" cxnId="{C8936342-C805-41E4-967F-6B24F58EFB95}">
      <dgm:prSet/>
      <dgm:spPr/>
      <dgm:t>
        <a:bodyPr/>
        <a:lstStyle/>
        <a:p>
          <a:endParaRPr lang="it-IT"/>
        </a:p>
      </dgm:t>
    </dgm:pt>
    <dgm:pt modelId="{8B5CCD59-490D-4D41-98FF-B7FC2CF99B6B}">
      <dgm:prSet phldrT="[Testo]" custT="1"/>
      <dgm:spPr/>
      <dgm:t>
        <a:bodyPr/>
        <a:lstStyle/>
        <a:p>
          <a:pPr algn="ctr"/>
          <a:r>
            <a:rPr lang="it-IT" sz="1600" b="1" dirty="0" smtClean="0"/>
            <a:t>Risultati prove d’ingresso Scuola Secondaria di 2° grado</a:t>
          </a:r>
          <a:endParaRPr lang="it-IT" sz="1600" b="1" dirty="0"/>
        </a:p>
      </dgm:t>
    </dgm:pt>
    <dgm:pt modelId="{EB6CE9E6-678B-4E7A-86B2-F42A87B7ECB3}" type="parTrans" cxnId="{F382C07E-E205-4AE5-A5C3-CD90B942BD86}">
      <dgm:prSet/>
      <dgm:spPr/>
      <dgm:t>
        <a:bodyPr/>
        <a:lstStyle/>
        <a:p>
          <a:endParaRPr lang="it-IT"/>
        </a:p>
      </dgm:t>
    </dgm:pt>
    <dgm:pt modelId="{847CED28-F93D-4012-A9E0-4BEAA6128A05}" type="sibTrans" cxnId="{F382C07E-E205-4AE5-A5C3-CD90B942BD86}">
      <dgm:prSet/>
      <dgm:spPr/>
      <dgm:t>
        <a:bodyPr/>
        <a:lstStyle/>
        <a:p>
          <a:endParaRPr lang="it-IT"/>
        </a:p>
      </dgm:t>
    </dgm:pt>
    <dgm:pt modelId="{8470A9CD-C25A-4D87-ABE2-0F7A9F69C264}" type="pres">
      <dgm:prSet presAssocID="{04B8469D-0FD2-46EC-808B-B011E0F37375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5DA27BA-18AF-49D5-8DF1-7E608837D701}" type="pres">
      <dgm:prSet presAssocID="{04B8469D-0FD2-46EC-808B-B011E0F37375}" presName="arrow" presStyleLbl="bgShp" presStyleIdx="0" presStyleCnt="1"/>
      <dgm:spPr/>
    </dgm:pt>
    <dgm:pt modelId="{3FF85864-5635-445F-BED5-19AA3980DC50}" type="pres">
      <dgm:prSet presAssocID="{04B8469D-0FD2-46EC-808B-B011E0F37375}" presName="arrowDiagram3" presStyleCnt="0"/>
      <dgm:spPr/>
    </dgm:pt>
    <dgm:pt modelId="{0B5A6833-0E7C-478D-A5B9-CA64FB331FEC}" type="pres">
      <dgm:prSet presAssocID="{09AF6D01-25D5-4674-8792-41BDDDB8C667}" presName="bullet3a" presStyleLbl="node1" presStyleIdx="0" presStyleCnt="3"/>
      <dgm:spPr/>
    </dgm:pt>
    <dgm:pt modelId="{38D07F7E-9538-42ED-A992-2350FF11AB42}" type="pres">
      <dgm:prSet presAssocID="{09AF6D01-25D5-4674-8792-41BDDDB8C667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DB975E4-7E70-4E77-9DC1-9FCF9FDFF9B5}" type="pres">
      <dgm:prSet presAssocID="{DF0BB299-40FD-40A6-BECD-C21183BE8B85}" presName="bullet3b" presStyleLbl="node1" presStyleIdx="1" presStyleCnt="3"/>
      <dgm:spPr/>
    </dgm:pt>
    <dgm:pt modelId="{380CF67F-5A07-4BDC-9390-35D878B737C6}" type="pres">
      <dgm:prSet presAssocID="{DF0BB299-40FD-40A6-BECD-C21183BE8B85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5F7C72A-0DE9-4D0C-8476-B803986177AA}" type="pres">
      <dgm:prSet presAssocID="{8B5CCD59-490D-4D41-98FF-B7FC2CF99B6B}" presName="bullet3c" presStyleLbl="node1" presStyleIdx="2" presStyleCnt="3"/>
      <dgm:spPr/>
    </dgm:pt>
    <dgm:pt modelId="{8661D4E3-876C-43ED-95A5-82A997AC8E69}" type="pres">
      <dgm:prSet presAssocID="{8B5CCD59-490D-4D41-98FF-B7FC2CF99B6B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4EAC5FF-39D4-4A75-BCE5-8558F71B23CC}" type="presOf" srcId="{DF0BB299-40FD-40A6-BECD-C21183BE8B85}" destId="{380CF67F-5A07-4BDC-9390-35D878B737C6}" srcOrd="0" destOrd="0" presId="urn:microsoft.com/office/officeart/2005/8/layout/arrow2"/>
    <dgm:cxn modelId="{24A10EF5-6829-4800-83D1-37C051E743CB}" type="presOf" srcId="{04B8469D-0FD2-46EC-808B-B011E0F37375}" destId="{8470A9CD-C25A-4D87-ABE2-0F7A9F69C264}" srcOrd="0" destOrd="0" presId="urn:microsoft.com/office/officeart/2005/8/layout/arrow2"/>
    <dgm:cxn modelId="{C8936342-C805-41E4-967F-6B24F58EFB95}" srcId="{04B8469D-0FD2-46EC-808B-B011E0F37375}" destId="{DF0BB299-40FD-40A6-BECD-C21183BE8B85}" srcOrd="1" destOrd="0" parTransId="{2DA7E918-AD04-4D0D-84BA-033EB2BE59A4}" sibTransId="{2C8941D4-DDC3-483C-A632-DA302089E73E}"/>
    <dgm:cxn modelId="{52EFB0D2-CAE6-4FDC-9BFA-D2FDF6C1BFC8}" srcId="{04B8469D-0FD2-46EC-808B-B011E0F37375}" destId="{09AF6D01-25D5-4674-8792-41BDDDB8C667}" srcOrd="0" destOrd="0" parTransId="{FF6F8B41-A800-4973-A287-EB4BFB7EB42C}" sibTransId="{E1E9F8C5-0D5B-49C3-B13C-93863273DCC0}"/>
    <dgm:cxn modelId="{F06D71C2-C037-43DC-9B2D-AF7FA61F1822}" type="presOf" srcId="{09AF6D01-25D5-4674-8792-41BDDDB8C667}" destId="{38D07F7E-9538-42ED-A992-2350FF11AB42}" srcOrd="0" destOrd="0" presId="urn:microsoft.com/office/officeart/2005/8/layout/arrow2"/>
    <dgm:cxn modelId="{F382C07E-E205-4AE5-A5C3-CD90B942BD86}" srcId="{04B8469D-0FD2-46EC-808B-B011E0F37375}" destId="{8B5CCD59-490D-4D41-98FF-B7FC2CF99B6B}" srcOrd="2" destOrd="0" parTransId="{EB6CE9E6-678B-4E7A-86B2-F42A87B7ECB3}" sibTransId="{847CED28-F93D-4012-A9E0-4BEAA6128A05}"/>
    <dgm:cxn modelId="{66BB6965-9DF5-4A04-ACF6-1CF6CFEB70EA}" type="presOf" srcId="{8B5CCD59-490D-4D41-98FF-B7FC2CF99B6B}" destId="{8661D4E3-876C-43ED-95A5-82A997AC8E69}" srcOrd="0" destOrd="0" presId="urn:microsoft.com/office/officeart/2005/8/layout/arrow2"/>
    <dgm:cxn modelId="{37D4E19B-258C-4B8E-AC2B-02CDF2D87516}" type="presParOf" srcId="{8470A9CD-C25A-4D87-ABE2-0F7A9F69C264}" destId="{D5DA27BA-18AF-49D5-8DF1-7E608837D701}" srcOrd="0" destOrd="0" presId="urn:microsoft.com/office/officeart/2005/8/layout/arrow2"/>
    <dgm:cxn modelId="{6C5CE909-A8A4-445A-8548-C4C04B72328D}" type="presParOf" srcId="{8470A9CD-C25A-4D87-ABE2-0F7A9F69C264}" destId="{3FF85864-5635-445F-BED5-19AA3980DC50}" srcOrd="1" destOrd="0" presId="urn:microsoft.com/office/officeart/2005/8/layout/arrow2"/>
    <dgm:cxn modelId="{A9CF2DE2-5782-461F-B7F6-1A6A23B9B30C}" type="presParOf" srcId="{3FF85864-5635-445F-BED5-19AA3980DC50}" destId="{0B5A6833-0E7C-478D-A5B9-CA64FB331FEC}" srcOrd="0" destOrd="0" presId="urn:microsoft.com/office/officeart/2005/8/layout/arrow2"/>
    <dgm:cxn modelId="{7AFF000F-3B55-48C3-8060-744529EA4448}" type="presParOf" srcId="{3FF85864-5635-445F-BED5-19AA3980DC50}" destId="{38D07F7E-9538-42ED-A992-2350FF11AB42}" srcOrd="1" destOrd="0" presId="urn:microsoft.com/office/officeart/2005/8/layout/arrow2"/>
    <dgm:cxn modelId="{4BA698F0-B6D1-406D-9E89-56805DAF94E7}" type="presParOf" srcId="{3FF85864-5635-445F-BED5-19AA3980DC50}" destId="{9DB975E4-7E70-4E77-9DC1-9FCF9FDFF9B5}" srcOrd="2" destOrd="0" presId="urn:microsoft.com/office/officeart/2005/8/layout/arrow2"/>
    <dgm:cxn modelId="{F4122B69-F32B-40B4-8A47-F512CBA45FCE}" type="presParOf" srcId="{3FF85864-5635-445F-BED5-19AA3980DC50}" destId="{380CF67F-5A07-4BDC-9390-35D878B737C6}" srcOrd="3" destOrd="0" presId="urn:microsoft.com/office/officeart/2005/8/layout/arrow2"/>
    <dgm:cxn modelId="{7013F75D-EA47-4B8A-BD30-7E0035AF302C}" type="presParOf" srcId="{3FF85864-5635-445F-BED5-19AA3980DC50}" destId="{95F7C72A-0DE9-4D0C-8476-B803986177AA}" srcOrd="4" destOrd="0" presId="urn:microsoft.com/office/officeart/2005/8/layout/arrow2"/>
    <dgm:cxn modelId="{BD32EA52-F2E1-416D-9A7B-2EB747390E3C}" type="presParOf" srcId="{3FF85864-5635-445F-BED5-19AA3980DC50}" destId="{8661D4E3-876C-43ED-95A5-82A997AC8E69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DA27BA-18AF-49D5-8DF1-7E608837D701}">
      <dsp:nvSpPr>
        <dsp:cNvPr id="0" name=""/>
        <dsp:cNvSpPr/>
      </dsp:nvSpPr>
      <dsp:spPr>
        <a:xfrm>
          <a:off x="475252" y="0"/>
          <a:ext cx="6682342" cy="4176464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chemeClr val="accent2">
                <a:tint val="55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55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55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B5A6833-0E7C-478D-A5B9-CA64FB331FEC}">
      <dsp:nvSpPr>
        <dsp:cNvPr id="0" name=""/>
        <dsp:cNvSpPr/>
      </dsp:nvSpPr>
      <dsp:spPr>
        <a:xfrm>
          <a:off x="1323910" y="2882595"/>
          <a:ext cx="173740" cy="173740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D07F7E-9538-42ED-A992-2350FF11AB42}">
      <dsp:nvSpPr>
        <dsp:cNvPr id="0" name=""/>
        <dsp:cNvSpPr/>
      </dsp:nvSpPr>
      <dsp:spPr>
        <a:xfrm>
          <a:off x="1410780" y="2969465"/>
          <a:ext cx="1556985" cy="12069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062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Risultati ammissione Esame di Stato</a:t>
          </a:r>
          <a:endParaRPr lang="it-IT" sz="1600" b="1" kern="1200" dirty="0"/>
        </a:p>
      </dsp:txBody>
      <dsp:txXfrm>
        <a:off x="1410780" y="2969465"/>
        <a:ext cx="1556985" cy="1206998"/>
      </dsp:txXfrm>
    </dsp:sp>
    <dsp:sp modelId="{9DB975E4-7E70-4E77-9DC1-9FCF9FDFF9B5}">
      <dsp:nvSpPr>
        <dsp:cNvPr id="0" name=""/>
        <dsp:cNvSpPr/>
      </dsp:nvSpPr>
      <dsp:spPr>
        <a:xfrm>
          <a:off x="2857507" y="1747432"/>
          <a:ext cx="314070" cy="314070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427773"/>
                <a:satOff val="-11479"/>
                <a:lumOff val="3285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427773"/>
                <a:satOff val="-11479"/>
                <a:lumOff val="3285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427773"/>
                <a:satOff val="-11479"/>
                <a:lumOff val="328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0CF67F-5A07-4BDC-9390-35D878B737C6}">
      <dsp:nvSpPr>
        <dsp:cNvPr id="0" name=""/>
        <dsp:cNvSpPr/>
      </dsp:nvSpPr>
      <dsp:spPr>
        <a:xfrm>
          <a:off x="3014542" y="1904467"/>
          <a:ext cx="1603762" cy="22719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6419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Valutazione Esame di Stato</a:t>
          </a:r>
          <a:endParaRPr lang="it-IT" sz="1800" b="1" kern="1200" dirty="0"/>
        </a:p>
      </dsp:txBody>
      <dsp:txXfrm>
        <a:off x="3014542" y="1904467"/>
        <a:ext cx="1603762" cy="2271996"/>
      </dsp:txXfrm>
    </dsp:sp>
    <dsp:sp modelId="{95F7C72A-0DE9-4D0C-8476-B803986177AA}">
      <dsp:nvSpPr>
        <dsp:cNvPr id="0" name=""/>
        <dsp:cNvSpPr/>
      </dsp:nvSpPr>
      <dsp:spPr>
        <a:xfrm>
          <a:off x="4701834" y="1056645"/>
          <a:ext cx="434352" cy="434352"/>
        </a:xfrm>
        <a:prstGeom prst="ellipse">
          <a:avLst/>
        </a:prstGeom>
        <a:gradFill rotWithShape="0">
          <a:gsLst>
            <a:gs pos="0">
              <a:schemeClr val="accent2">
                <a:shade val="50000"/>
                <a:hueOff val="427773"/>
                <a:satOff val="-11479"/>
                <a:lumOff val="3285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427773"/>
                <a:satOff val="-11479"/>
                <a:lumOff val="3285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427773"/>
                <a:satOff val="-11479"/>
                <a:lumOff val="3285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661D4E3-876C-43ED-95A5-82A997AC8E69}">
      <dsp:nvSpPr>
        <dsp:cNvPr id="0" name=""/>
        <dsp:cNvSpPr/>
      </dsp:nvSpPr>
      <dsp:spPr>
        <a:xfrm>
          <a:off x="4919010" y="1273821"/>
          <a:ext cx="1603762" cy="29026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0154" tIns="0" rIns="0" bIns="0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smtClean="0"/>
            <a:t>Risultati prove d’ingresso Scuola Secondaria di 2° grado</a:t>
          </a:r>
          <a:endParaRPr lang="it-IT" sz="1600" b="1" kern="1200" dirty="0"/>
        </a:p>
      </dsp:txBody>
      <dsp:txXfrm>
        <a:off x="4919010" y="1273821"/>
        <a:ext cx="1603762" cy="29026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12086C-95E2-4858-B811-5E9F264EF9F2}" type="datetimeFigureOut">
              <a:rPr lang="it-IT" smtClean="0"/>
              <a:pPr/>
              <a:t>30/06/2018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99D9-D8C1-466F-9395-1F838589574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303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7B99D9-D8C1-466F-9395-1F8385895748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363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D1E9E-C60D-4116-B34B-02B647AB4073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9086290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FEC3D-6963-4A67-BCFA-9A277BF31918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182079059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70C4F-FEEF-4866-B465-2C94A84152E9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323862782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AEF3E-9D4C-4FA5-B0CC-F34F21055A16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726165669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7DB154-2150-4E47-AF99-D65FE8C99342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4127771577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86EAC9-C94A-43A0-BCCC-E4E68EADA34D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413423816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4BAEF-451F-4DDA-A809-44AC06348346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353424586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CB57A-22D5-4DD9-8828-780181F63105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2522549572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FDE718-9346-4889-9130-41AFF35444CD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90859849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B71A6-4666-48F9-B96C-38B2863994B8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463960813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262C5-9C3C-4BFA-8229-EA332818520A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  <p:extLst>
      <p:ext uri="{BB962C8B-B14F-4D97-AF65-F5344CB8AC3E}">
        <p14:creationId xmlns:p14="http://schemas.microsoft.com/office/powerpoint/2010/main" val="142272377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it-IT" smtClean="0"/>
              <a:t>Haga clic para modificar el estilo de texto del patrón</a:t>
            </a:r>
          </a:p>
          <a:p>
            <a:pPr lvl="1"/>
            <a:r>
              <a:rPr lang="es-ES" altLang="it-IT" smtClean="0"/>
              <a:t>Segundo nivel</a:t>
            </a:r>
          </a:p>
          <a:p>
            <a:pPr lvl="2"/>
            <a:r>
              <a:rPr lang="es-ES" altLang="it-IT" smtClean="0"/>
              <a:t>Tercer nivel</a:t>
            </a:r>
          </a:p>
          <a:p>
            <a:pPr lvl="3"/>
            <a:r>
              <a:rPr lang="es-ES" altLang="it-IT" smtClean="0"/>
              <a:t>Cuarto nivel</a:t>
            </a:r>
          </a:p>
          <a:p>
            <a:pPr lvl="4"/>
            <a:r>
              <a:rPr lang="es-ES" altLang="it-IT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 alt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it-IT" altLang="it-IT" smtClean="0"/>
              <a:t>F.S.  Valeria MAGNA</a:t>
            </a:r>
            <a:endParaRPr lang="es-ES" alt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36BFAA9-A941-41D3-B7A8-649BC03AD348}" type="slidenum">
              <a:rPr lang="es-ES" altLang="it-IT"/>
              <a:pPr>
                <a:defRPr/>
              </a:pPr>
              <a:t>‹N›</a:t>
            </a:fld>
            <a:endParaRPr lang="es-E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65"/>
          <p:cNvSpPr>
            <a:spLocks noChangeArrowheads="1"/>
          </p:cNvSpPr>
          <p:nvPr/>
        </p:nvSpPr>
        <p:spPr bwMode="auto">
          <a:xfrm>
            <a:off x="2627313" y="4843463"/>
            <a:ext cx="4213225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70C0"/>
                </a:solidFill>
                <a:latin typeface="Arial" charset="0"/>
              </a:rPr>
              <a:t>Continuità verticale: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70C0"/>
                </a:solidFill>
                <a:latin typeface="Arial" charset="0"/>
              </a:rPr>
              <a:t>confronto tra i risultati della fine del 1° ciclo e inizio del 2° ciclo </a:t>
            </a:r>
            <a:r>
              <a:rPr lang="it-IT" altLang="it-IT" sz="1800" dirty="0" smtClean="0">
                <a:solidFill>
                  <a:srgbClr val="0070C0"/>
                </a:solidFill>
                <a:latin typeface="Arial" charset="0"/>
              </a:rPr>
              <a:t>d’istruzione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800" dirty="0" smtClean="0">
                <a:solidFill>
                  <a:srgbClr val="0070C0"/>
                </a:solidFill>
                <a:latin typeface="Arial" charset="0"/>
              </a:rPr>
              <a:t>a. s. </a:t>
            </a:r>
            <a:r>
              <a:rPr lang="it-IT" altLang="it-IT" sz="1800" dirty="0" smtClean="0">
                <a:solidFill>
                  <a:srgbClr val="0070C0"/>
                </a:solidFill>
                <a:latin typeface="Arial" charset="0"/>
              </a:rPr>
              <a:t>2017/2018</a:t>
            </a:r>
            <a:endParaRPr lang="es-ES" altLang="it-IT" sz="18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0" name="Freccia a destra 9"/>
          <p:cNvSpPr/>
          <p:nvPr/>
        </p:nvSpPr>
        <p:spPr>
          <a:xfrm rot="230225">
            <a:off x="6660204" y="5302256"/>
            <a:ext cx="2304256" cy="934254"/>
          </a:xfrm>
          <a:prstGeom prst="rightArrow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2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 S. </a:t>
            </a:r>
          </a:p>
          <a:p>
            <a:pPr algn="ctr">
              <a:defRPr/>
            </a:pPr>
            <a:r>
              <a:rPr lang="it-IT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Nunzio </a:t>
            </a:r>
            <a:r>
              <a:rPr lang="it-IT" dirty="0" err="1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Viciconte</a:t>
            </a:r>
            <a:endParaRPr lang="it-IT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12" name="Freccia a destra 11"/>
          <p:cNvSpPr/>
          <p:nvPr/>
        </p:nvSpPr>
        <p:spPr>
          <a:xfrm rot="21012165" flipH="1">
            <a:off x="196146" y="3507942"/>
            <a:ext cx="3096268" cy="10800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2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Dirigente Scolastico</a:t>
            </a:r>
          </a:p>
          <a:p>
            <a:pPr algn="ctr">
              <a:defRPr/>
            </a:pPr>
            <a:r>
              <a:rPr lang="it-IT" sz="1600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Prof. Bruno </a:t>
            </a:r>
            <a:r>
              <a:rPr lang="it-IT" sz="1600" dirty="0" err="1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ourier New" panose="02070309020205020404" pitchFamily="49" charset="0"/>
              </a:rPr>
              <a:t>Bonfrisco</a:t>
            </a: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1439652" y="2143539"/>
            <a:ext cx="6588732" cy="576064"/>
          </a:xfrm>
          <a:prstGeom prst="rect">
            <a:avLst/>
          </a:prstGeom>
          <a:noFill/>
        </p:spPr>
        <p:txBody>
          <a:bodyPr wrap="none">
            <a:prstTxWarp prst="textDeflateBottom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it-IT" sz="4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Dal primo  al Secondo  ciclo d’istruzione</a:t>
            </a:r>
          </a:p>
        </p:txBody>
      </p:sp>
      <p:sp>
        <p:nvSpPr>
          <p:cNvPr id="15" name="Sottotitolo 2"/>
          <p:cNvSpPr>
            <a:spLocks noGrp="1"/>
          </p:cNvSpPr>
          <p:nvPr>
            <p:ph type="subTitle" idx="1"/>
          </p:nvPr>
        </p:nvSpPr>
        <p:spPr>
          <a:xfrm>
            <a:off x="3324654" y="2996952"/>
            <a:ext cx="5805468" cy="1342494"/>
          </a:xfrm>
          <a:prstGeom prst="frame">
            <a:avLst/>
          </a:pr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defRPr/>
            </a:pPr>
            <a:endParaRPr lang="it-IT" sz="2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r>
              <a:rPr lang="it-IT" sz="4000" b="1" spc="300" dirty="0" smtClean="0">
                <a:solidFill>
                  <a:srgbClr val="0070C0"/>
                </a:solidFill>
                <a:latin typeface="Microsoft Sans Serif" panose="020B0604020202020204" pitchFamily="34" charset="0"/>
                <a:ea typeface="Batang" panose="02030600000101010101" pitchFamily="18" charset="-127"/>
                <a:cs typeface="Microsoft Sans Serif" panose="020B0604020202020204" pitchFamily="34" charset="0"/>
              </a:rPr>
              <a:t>FUNZIONE  STRUMENTALE</a:t>
            </a:r>
          </a:p>
          <a:p>
            <a:pPr>
              <a:defRPr/>
            </a:pPr>
            <a:r>
              <a:rPr lang="it-IT" sz="3500" b="1" dirty="0" smtClean="0">
                <a:solidFill>
                  <a:srgbClr val="0070C0"/>
                </a:solidFill>
                <a:latin typeface="Microsoft Sans Serif" panose="020B0604020202020204" pitchFamily="34" charset="0"/>
                <a:ea typeface="Batang" panose="02030600000101010101" pitchFamily="18" charset="-127"/>
                <a:cs typeface="Microsoft Sans Serif" panose="020B0604020202020204" pitchFamily="34" charset="0"/>
              </a:rPr>
              <a:t>«Monitoraggio e Autovalutazione dell’ Istituto»</a:t>
            </a:r>
            <a:endParaRPr lang="it-IT" sz="3500" b="1" u="sng" dirty="0" smtClean="0">
              <a:solidFill>
                <a:srgbClr val="0070C0"/>
              </a:solidFill>
              <a:latin typeface="Microsoft Sans Serif" panose="020B0604020202020204" pitchFamily="34" charset="0"/>
              <a:ea typeface="Batang" panose="02030600000101010101" pitchFamily="18" charset="-127"/>
              <a:cs typeface="Microsoft Sans Serif" panose="020B0604020202020204" pitchFamily="34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 rotWithShape="1">
          <a:blip r:embed="rId2"/>
          <a:srcRect b="10083"/>
          <a:stretch/>
        </p:blipFill>
        <p:spPr>
          <a:xfrm>
            <a:off x="-163" y="-27384"/>
            <a:ext cx="9126067" cy="906467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000100" y="714356"/>
            <a:ext cx="655272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altLang="it-IT" sz="3600" b="1" kern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Comparazione  </a:t>
            </a:r>
          </a:p>
          <a:p>
            <a:pPr algn="ctr"/>
            <a:r>
              <a:rPr lang="it-IT" altLang="it-IT" sz="3600" b="1" kern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delle valutazioni </a:t>
            </a:r>
          </a:p>
          <a:p>
            <a:pPr algn="ctr"/>
            <a:r>
              <a:rPr lang="it-IT" altLang="it-IT" sz="36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</a:t>
            </a:r>
            <a:r>
              <a:rPr lang="it-IT" altLang="it-IT" sz="3600" b="1" kern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ei nostri alunni in uscita </a:t>
            </a:r>
          </a:p>
          <a:p>
            <a:pPr algn="ctr"/>
            <a:r>
              <a:rPr lang="it-IT" altLang="it-IT" sz="3600" b="1" kern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 le valutazioni </a:t>
            </a:r>
          </a:p>
          <a:p>
            <a:pPr algn="ctr"/>
            <a:r>
              <a:rPr lang="it-IT" altLang="it-IT" sz="3600" b="1" kern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alle prove d’ingresso nelle</a:t>
            </a:r>
          </a:p>
          <a:p>
            <a:pPr algn="ctr"/>
            <a:r>
              <a:rPr lang="it-IT" altLang="it-IT" sz="3600" b="1" kern="0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scuole secondarie 2° grado</a:t>
            </a:r>
          </a:p>
          <a:p>
            <a:pPr algn="ctr"/>
            <a:r>
              <a:rPr lang="it-IT" sz="36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presenti sul territorio</a:t>
            </a:r>
            <a:endParaRPr lang="it-IT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4818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2042781312"/>
              </p:ext>
            </p:extLst>
          </p:nvPr>
        </p:nvGraphicFramePr>
        <p:xfrm>
          <a:off x="755576" y="692696"/>
          <a:ext cx="763284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21095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5"/>
          <p:cNvSpPr/>
          <p:nvPr/>
        </p:nvSpPr>
        <p:spPr>
          <a:xfrm>
            <a:off x="1500049" y="0"/>
            <a:ext cx="601318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b="1" dirty="0" smtClean="0">
                <a:ln w="0"/>
                <a:solidFill>
                  <a:schemeClr val="accent1"/>
                </a:solidFill>
              </a:rPr>
              <a:t>Comparazione ammissione all’esame –</a:t>
            </a:r>
          </a:p>
          <a:p>
            <a:pPr algn="ctr"/>
            <a:r>
              <a:rPr lang="it-IT" sz="2400" b="1" dirty="0" smtClean="0">
                <a:ln w="0"/>
                <a:solidFill>
                  <a:schemeClr val="accent1"/>
                </a:solidFill>
              </a:rPr>
              <a:t> esiti esame di stato e prove d’ingresso </a:t>
            </a:r>
            <a:endParaRPr lang="it-IT" sz="2400" b="1" dirty="0">
              <a:ln w="0"/>
              <a:solidFill>
                <a:schemeClr val="accent1"/>
              </a:solidFill>
            </a:endParaRPr>
          </a:p>
        </p:txBody>
      </p:sp>
      <p:graphicFrame>
        <p:nvGraphicFramePr>
          <p:cNvPr id="19" name="Grafico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6932064"/>
              </p:ext>
            </p:extLst>
          </p:nvPr>
        </p:nvGraphicFramePr>
        <p:xfrm>
          <a:off x="2555776" y="1196752"/>
          <a:ext cx="6588224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76052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239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868679">
            <a:off x="6921487" y="5080799"/>
            <a:ext cx="1590675" cy="1447801"/>
          </a:xfrm>
          <a:prstGeom prst="rect">
            <a:avLst/>
          </a:prstGeom>
          <a:noFill/>
        </p:spPr>
      </p:pic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203238"/>
              </p:ext>
            </p:extLst>
          </p:nvPr>
        </p:nvGraphicFramePr>
        <p:xfrm>
          <a:off x="0" y="980728"/>
          <a:ext cx="9144000" cy="3948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ttangolo 6"/>
          <p:cNvSpPr/>
          <p:nvPr/>
        </p:nvSpPr>
        <p:spPr>
          <a:xfrm>
            <a:off x="1500050" y="0"/>
            <a:ext cx="601318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b="1" dirty="0" smtClean="0">
                <a:ln w="0"/>
                <a:solidFill>
                  <a:schemeClr val="accent1"/>
                </a:solidFill>
              </a:rPr>
              <a:t>Comparazione </a:t>
            </a:r>
            <a:r>
              <a:rPr lang="it-IT" sz="2400" b="1" dirty="0" smtClean="0">
                <a:ln w="0"/>
                <a:solidFill>
                  <a:srgbClr val="FF0000"/>
                </a:solidFill>
              </a:rPr>
              <a:t>ammissione all’esame</a:t>
            </a:r>
            <a:r>
              <a:rPr lang="it-IT" sz="2400" b="1" dirty="0" smtClean="0">
                <a:ln w="0"/>
                <a:solidFill>
                  <a:schemeClr val="accent1"/>
                </a:solidFill>
              </a:rPr>
              <a:t> –</a:t>
            </a:r>
          </a:p>
          <a:p>
            <a:pPr algn="ctr"/>
            <a:r>
              <a:rPr lang="it-IT" sz="2400" b="1" dirty="0" smtClean="0">
                <a:ln w="0"/>
                <a:solidFill>
                  <a:schemeClr val="accent1"/>
                </a:solidFill>
              </a:rPr>
              <a:t> </a:t>
            </a:r>
            <a:r>
              <a:rPr lang="it-IT" sz="2400" b="1" dirty="0" smtClean="0">
                <a:ln w="0"/>
                <a:solidFill>
                  <a:srgbClr val="FFFF00"/>
                </a:solidFill>
              </a:rPr>
              <a:t>esiti esame di stato</a:t>
            </a:r>
            <a:r>
              <a:rPr lang="it-IT" sz="2400" b="1" dirty="0" smtClean="0">
                <a:ln w="0"/>
                <a:solidFill>
                  <a:schemeClr val="accent1"/>
                </a:solidFill>
              </a:rPr>
              <a:t> e </a:t>
            </a:r>
            <a:r>
              <a:rPr lang="it-IT" sz="2400" b="1" dirty="0" smtClean="0">
                <a:ln w="0"/>
                <a:solidFill>
                  <a:srgbClr val="33CC33"/>
                </a:solidFill>
              </a:rPr>
              <a:t>prove </a:t>
            </a:r>
            <a:r>
              <a:rPr lang="it-IT" sz="2400" b="1" dirty="0" smtClean="0">
                <a:ln w="0"/>
                <a:solidFill>
                  <a:srgbClr val="33CC33"/>
                </a:solidFill>
              </a:rPr>
              <a:t>d’ingresso </a:t>
            </a:r>
          </a:p>
          <a:p>
            <a:pPr algn="ctr"/>
            <a:r>
              <a:rPr lang="it-IT" sz="2400" b="1" dirty="0" smtClean="0">
                <a:ln w="0"/>
                <a:solidFill>
                  <a:schemeClr val="accent1"/>
                </a:solidFill>
              </a:rPr>
              <a:t>VOTI </a:t>
            </a:r>
            <a:endParaRPr lang="it-IT" sz="2400" b="1" dirty="0">
              <a:ln w="0"/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altLang="it-IT" dirty="0" smtClean="0"/>
              <a:t>F.S.  </a:t>
            </a:r>
            <a:r>
              <a:rPr lang="it-IT" altLang="it-IT" dirty="0" smtClean="0"/>
              <a:t>Nunzio </a:t>
            </a:r>
            <a:r>
              <a:rPr lang="it-IT" altLang="it-IT" dirty="0" err="1" smtClean="0"/>
              <a:t>Viciconte</a:t>
            </a:r>
            <a:endParaRPr lang="es-ES" altLang="it-IT" dirty="0"/>
          </a:p>
        </p:txBody>
      </p:sp>
      <p:sp>
        <p:nvSpPr>
          <p:cNvPr id="3" name="Rettangolo 2"/>
          <p:cNvSpPr/>
          <p:nvPr/>
        </p:nvSpPr>
        <p:spPr>
          <a:xfrm>
            <a:off x="285720" y="3857628"/>
            <a:ext cx="1915910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Down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it-IT" sz="5400" b="1" cap="none" spc="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Fine</a:t>
            </a:r>
            <a:endParaRPr lang="it-IT" sz="5400" b="1" cap="none" spc="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 descr="ORIENTAMENTO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1285860"/>
            <a:ext cx="3105150" cy="448627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1608"/>
            <a:ext cx="8229600" cy="1259160"/>
          </a:xfrm>
        </p:spPr>
        <p:txBody>
          <a:bodyPr/>
          <a:lstStyle/>
          <a:p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prove d’ingresso Scuola Secondaria 2° grado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alunni del nostro Istituto</a:t>
            </a:r>
            <a:endParaRPr lang="it-IT" sz="2800" b="1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0123981"/>
              </p:ext>
            </p:extLst>
          </p:nvPr>
        </p:nvGraphicFramePr>
        <p:xfrm>
          <a:off x="2263779" y="1340768"/>
          <a:ext cx="67862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72029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prove d’ingresso Scuola Secondaria 2° grado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alunni del nostro Istituto</a:t>
            </a:r>
            <a:endParaRPr lang="it-IT" sz="2800" b="1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2142371"/>
              </p:ext>
            </p:extLst>
          </p:nvPr>
        </p:nvGraphicFramePr>
        <p:xfrm>
          <a:off x="2455685" y="1556792"/>
          <a:ext cx="66602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7235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prove d’ingresso Scuola Secondaria 2° grado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alunni del nostro Istituto</a:t>
            </a:r>
            <a:endParaRPr lang="it-IT" sz="2800" b="1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6721695"/>
              </p:ext>
            </p:extLst>
          </p:nvPr>
        </p:nvGraphicFramePr>
        <p:xfrm>
          <a:off x="2286000" y="1386434"/>
          <a:ext cx="6858000" cy="45628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6397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prove d’ingresso Scuola Secondaria 2° grado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alunni del nostro Istituto</a:t>
            </a:r>
            <a:endParaRPr lang="it-IT" sz="2800" b="1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5731993"/>
              </p:ext>
            </p:extLst>
          </p:nvPr>
        </p:nvGraphicFramePr>
        <p:xfrm>
          <a:off x="2286000" y="1386434"/>
          <a:ext cx="6858000" cy="4778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292525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prove d’ingresso Scuola Secondaria 2° grado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alunni del nostro Istituto</a:t>
            </a:r>
            <a:endParaRPr lang="it-IT" sz="2800" b="1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205627"/>
              </p:ext>
            </p:extLst>
          </p:nvPr>
        </p:nvGraphicFramePr>
        <p:xfrm>
          <a:off x="2286000" y="1386434"/>
          <a:ext cx="6858000" cy="4778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14623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prove d’ingresso Scuola Secondaria 2° grado</a:t>
            </a:r>
            <a:b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alunni del nostro Istituto</a:t>
            </a:r>
            <a:endParaRPr lang="it-IT" sz="2800" b="1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078977"/>
              </p:ext>
            </p:extLst>
          </p:nvPr>
        </p:nvGraphicFramePr>
        <p:xfrm>
          <a:off x="2286000" y="1386434"/>
          <a:ext cx="6858000" cy="46348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66939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ESAME DI STATO a. s. </a:t>
            </a:r>
            <a:r>
              <a:rPr lang="it-IT" sz="2800" b="1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2017/18</a:t>
            </a:r>
            <a:endParaRPr lang="it-IT" sz="2800" b="1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2284537"/>
              </p:ext>
            </p:extLst>
          </p:nvPr>
        </p:nvGraphicFramePr>
        <p:xfrm>
          <a:off x="207888" y="1268760"/>
          <a:ext cx="8676456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5186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3176570403"/>
              </p:ext>
            </p:extLst>
          </p:nvPr>
        </p:nvGraphicFramePr>
        <p:xfrm>
          <a:off x="323528" y="980728"/>
          <a:ext cx="820891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o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Century Gothic" pitchFamily="34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it-IT" sz="2800" b="1" kern="0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RISULTATI AMMISSIONE </a:t>
            </a:r>
          </a:p>
          <a:p>
            <a:r>
              <a:rPr lang="it-IT" sz="2800" b="1" kern="0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ALL’ESAME DI STATO a. s. </a:t>
            </a:r>
            <a:r>
              <a:rPr lang="it-IT" sz="2800" b="1" kern="0" dirty="0" smtClean="0">
                <a:solidFill>
                  <a:schemeClr val="accent4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2017/18</a:t>
            </a:r>
            <a:endParaRPr lang="it-IT" sz="2800" b="1" kern="0" dirty="0">
              <a:solidFill>
                <a:schemeClr val="accent4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218859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Elementar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5682</TotalTime>
  <Words>164</Words>
  <Application>Microsoft Office PowerPoint</Application>
  <PresentationFormat>Presentazione su schermo (4:3)</PresentationFormat>
  <Paragraphs>44</Paragraphs>
  <Slides>14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Diseño predeterminado</vt:lpstr>
      <vt:lpstr>Presentazione standard di PowerPoint</vt:lpstr>
      <vt:lpstr>RISULTATI  prove d’ingresso Scuola Secondaria 2° grado  alunni del nostro Istituto</vt:lpstr>
      <vt:lpstr>RISULTATI  prove d’ingresso Scuola Secondaria 2° grado  alunni del nostro Istituto</vt:lpstr>
      <vt:lpstr>RISULTATI  prove d’ingresso Scuola Secondaria 2° grado  alunni del nostro Istituto</vt:lpstr>
      <vt:lpstr>RISULTATI  prove d’ingresso Scuola Secondaria 2° grado  alunni del nostro Istituto</vt:lpstr>
      <vt:lpstr>RISULTATI  prove d’ingresso Scuola Secondaria 2° grado  alunni del nostro Istituto</vt:lpstr>
      <vt:lpstr>RISULTATI  prove d’ingresso Scuola Secondaria 2° grado  alunni del nostro Istituto</vt:lpstr>
      <vt:lpstr>RISULTATI ESAME DI STATO a. s. 2017/18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valeria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Valeria</dc:creator>
  <cp:lastModifiedBy>Pres Nese</cp:lastModifiedBy>
  <cp:revision>771</cp:revision>
  <dcterms:created xsi:type="dcterms:W3CDTF">2010-05-23T14:28:12Z</dcterms:created>
  <dcterms:modified xsi:type="dcterms:W3CDTF">2018-06-30T05:32:31Z</dcterms:modified>
</cp:coreProperties>
</file>